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9184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597"/>
    <a:srgbClr val="092658"/>
    <a:srgbClr val="ECA800"/>
    <a:srgbClr val="E86D08"/>
    <a:srgbClr val="666666"/>
    <a:srgbClr val="005596"/>
    <a:srgbClr val="0021A5"/>
    <a:srgbClr val="FA4616"/>
    <a:srgbClr val="D32737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40" y="120"/>
      </p:cViewPr>
      <p:guideLst>
        <p:guide orient="horz" pos="23472"/>
        <p:guide pos="17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just">
              <a:defRPr sz="3200">
                <a:latin typeface="Franklin Gothic Medium" panose="020B0603020102020204" pitchFamily="34" charset="0"/>
              </a:defRPr>
            </a:pPr>
            <a:r>
              <a:rPr lang="en-US" sz="3200" b="0" dirty="0">
                <a:latin typeface="Franklin Gothic Medium" panose="020B0603020102020204" pitchFamily="34" charset="0"/>
              </a:rPr>
              <a:t>Data: Example #2</a:t>
            </a:r>
          </a:p>
        </c:rich>
      </c:tx>
      <c:layout>
        <c:manualLayout>
          <c:xMode val="edge"/>
          <c:yMode val="edge"/>
          <c:x val="0.21204223054772614"/>
          <c:y val="1.4787980609369806E-3"/>
        </c:manualLayout>
      </c:layout>
      <c:overlay val="0"/>
      <c:spPr>
        <a:noFill/>
        <a:ln w="223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653482108432799"/>
          <c:y val="0.18120462338795801"/>
          <c:w val="0.51592749296523299"/>
          <c:h val="0.639889163127873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rgbClr val="124172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FBE-48F8-B1A2-24B37283AA9E}"/>
              </c:ext>
            </c:extLst>
          </c:dPt>
          <c:dPt>
            <c:idx val="1"/>
            <c:bubble3D val="0"/>
            <c:spPr>
              <a:solidFill>
                <a:srgbClr val="A1D0D0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FBE-48F8-B1A2-24B37283AA9E}"/>
              </c:ext>
            </c:extLst>
          </c:dPt>
          <c:dPt>
            <c:idx val="2"/>
            <c:bubble3D val="0"/>
            <c:spPr>
              <a:solidFill>
                <a:srgbClr val="EE8F4C"/>
              </a:solidFill>
              <a:ln w="1116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FBE-48F8-B1A2-24B37283AA9E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BE-48F8-B1A2-24B37283A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</c:spPr>
    </c:plotArea>
    <c:legend>
      <c:legendPos val="b"/>
      <c:legendEntry>
        <c:idx val="0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 sz="2400" baseline="0">
                <a:latin typeface="Franklin Gothic Book" panose="020B05030201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3627203230036058E-2"/>
          <c:y val="0.86182610145356042"/>
          <c:w val="0.88367264697862202"/>
          <c:h val="0.13817389854643961"/>
        </c:manualLayout>
      </c:layout>
      <c:overlay val="0"/>
      <c:spPr>
        <a:noFill/>
        <a:ln w="22320">
          <a:noFill/>
        </a:ln>
      </c:spPr>
      <c:txPr>
        <a:bodyPr rot="0" vert="horz"/>
        <a:lstStyle/>
        <a:p>
          <a:pPr>
            <a:defRPr sz="2400" baseline="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3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Data: Example </a:t>
            </a:r>
            <a:r>
              <a:rPr lang="en-US" sz="32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Arial" charset="0"/>
                <a:cs typeface="Calibri" panose="020F0502020204030204" pitchFamily="34" charset="0"/>
              </a:rPr>
              <a:t>#3</a:t>
            </a:r>
            <a:endParaRPr lang="en-US" sz="3200" b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Arial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6366387187170398"/>
          <c:y val="0"/>
        </c:manualLayout>
      </c:layout>
      <c:overlay val="0"/>
      <c:spPr>
        <a:noFill/>
        <a:ln w="3708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368"/>
            </a:solidFill>
            <a:ln w="37084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1-A2C8-4787-A9EB-E630F8CD105C}"/>
              </c:ext>
            </c:extLst>
          </c:dPt>
          <c:dPt>
            <c:idx val="1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3-A2C8-4787-A9EB-E630F8CD105C}"/>
              </c:ext>
            </c:extLst>
          </c:dPt>
          <c:dPt>
            <c:idx val="2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5-A2C8-4787-A9EB-E630F8CD105C}"/>
              </c:ext>
            </c:extLst>
          </c:dPt>
          <c:dPt>
            <c:idx val="3"/>
            <c:invertIfNegative val="0"/>
            <c:bubble3D val="0"/>
            <c:spPr>
              <a:solidFill>
                <a:srgbClr val="EE8F4C"/>
              </a:solidFill>
              <a:ln w="37084">
                <a:noFill/>
              </a:ln>
            </c:spPr>
            <c:extLst>
              <c:ext xmlns:c16="http://schemas.microsoft.com/office/drawing/2014/chart" uri="{C3380CC4-5D6E-409C-BE32-E72D297353CC}">
                <c16:uniqueId val="{00000007-A2C8-4787-A9EB-E630F8CD105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C8-4787-A9EB-E630F8CD10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24172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C8-4787-A9EB-E630F8CD10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1D0D0"/>
            </a:solidFill>
            <a:ln w="37084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C8-4787-A9EB-E630F8CD1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5796336"/>
        <c:axId val="-2095801920"/>
      </c:barChart>
      <c:catAx>
        <c:axId val="-209579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7983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  <c:crossAx val="-2095801920"/>
        <c:crosses val="autoZero"/>
        <c:auto val="1"/>
        <c:lblAlgn val="ctr"/>
        <c:lblOffset val="100"/>
        <c:noMultiLvlLbl val="0"/>
      </c:catAx>
      <c:valAx>
        <c:axId val="-2095801920"/>
        <c:scaling>
          <c:orientation val="minMax"/>
        </c:scaling>
        <c:delete val="0"/>
        <c:axPos val="l"/>
        <c:majorGridlines>
          <c:spPr>
            <a:ln w="20304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27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Arial" charset="0"/>
              </a:defRPr>
            </a:pPr>
            <a:endParaRPr lang="en-US"/>
          </a:p>
        </c:txPr>
        <c:crossAx val="-2095796336"/>
        <c:crosses val="autoZero"/>
        <c:crossBetween val="between"/>
      </c:valAx>
      <c:spPr>
        <a:noFill/>
        <a:ln w="37084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Arial" charset="0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738647789272751"/>
          <c:y val="0.9238496853093503"/>
          <c:w val="0.66592307165870912"/>
          <c:h val="6.0968015008725798E-2"/>
        </c:manualLayout>
      </c:layout>
      <c:overlay val="0"/>
      <c:spPr>
        <a:noFill/>
        <a:ln w="37084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  <a:ea typeface="Arial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2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6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6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2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F8D5-A3FD-461C-8841-63B69AC9230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110A-6E21-4548-B5FE-F3991FA9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2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chart" Target="../charts/chart2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252BE7-8C52-4735-88FF-CFB0094D220A}"/>
              </a:ext>
            </a:extLst>
          </p:cNvPr>
          <p:cNvSpPr/>
          <p:nvPr/>
        </p:nvSpPr>
        <p:spPr>
          <a:xfrm>
            <a:off x="914401" y="914400"/>
            <a:ext cx="31089599" cy="6629400"/>
          </a:xfrm>
          <a:prstGeom prst="rect">
            <a:avLst/>
          </a:prstGeom>
          <a:gradFill flip="none" rotWithShape="1">
            <a:gsLst>
              <a:gs pos="0">
                <a:srgbClr val="092658"/>
              </a:gs>
              <a:gs pos="100000">
                <a:srgbClr val="1B5597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B5E95-58D7-446A-8000-DB22F75AE546}"/>
              </a:ext>
            </a:extLst>
          </p:cNvPr>
          <p:cNvSpPr/>
          <p:nvPr/>
        </p:nvSpPr>
        <p:spPr>
          <a:xfrm>
            <a:off x="914401" y="7759343"/>
            <a:ext cx="130301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11142-BFAC-449E-A169-6F740CAACEC9}"/>
              </a:ext>
            </a:extLst>
          </p:cNvPr>
          <p:cNvSpPr/>
          <p:nvPr/>
        </p:nvSpPr>
        <p:spPr>
          <a:xfrm>
            <a:off x="14173200" y="7759343"/>
            <a:ext cx="17830799" cy="96011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A1A777-A49C-4164-BCF1-911C67146D8D}"/>
              </a:ext>
            </a:extLst>
          </p:cNvPr>
          <p:cNvSpPr/>
          <p:nvPr/>
        </p:nvSpPr>
        <p:spPr>
          <a:xfrm>
            <a:off x="914401" y="17634851"/>
            <a:ext cx="31089599" cy="128015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F18D7-D8B4-4D9B-A6C0-7AC118B84A33}"/>
              </a:ext>
            </a:extLst>
          </p:cNvPr>
          <p:cNvSpPr/>
          <p:nvPr/>
        </p:nvSpPr>
        <p:spPr>
          <a:xfrm>
            <a:off x="914403" y="30736885"/>
            <a:ext cx="16459198" cy="12344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92408-5E2D-43EC-ACEB-ED566AD719F3}"/>
              </a:ext>
            </a:extLst>
          </p:cNvPr>
          <p:cNvSpPr/>
          <p:nvPr/>
        </p:nvSpPr>
        <p:spPr>
          <a:xfrm>
            <a:off x="17602201" y="30736885"/>
            <a:ext cx="14401800" cy="66294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FCDD0-D2F3-4426-B36D-B28CAE9ED9A0}"/>
              </a:ext>
            </a:extLst>
          </p:cNvPr>
          <p:cNvSpPr txBox="1"/>
          <p:nvPr/>
        </p:nvSpPr>
        <p:spPr>
          <a:xfrm>
            <a:off x="1358537" y="3301749"/>
            <a:ext cx="30384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Title – 4” tall x 34” long - Two lines (at 80 pt. font)</a:t>
            </a:r>
          </a:p>
          <a:p>
            <a:r>
              <a:rPr lang="en-US" sz="8000" b="1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If longer than these two lines, please shorten your title</a:t>
            </a:r>
          </a:p>
          <a:p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One line for Authorship Team (at 60 </a:t>
            </a:r>
            <a:r>
              <a:rPr lang="en-US" sz="60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pt</a:t>
            </a:r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font)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624BA3-23BD-479B-8238-E4F8D075ADA5}"/>
              </a:ext>
            </a:extLst>
          </p:cNvPr>
          <p:cNvSpPr/>
          <p:nvPr/>
        </p:nvSpPr>
        <p:spPr>
          <a:xfrm>
            <a:off x="17602200" y="37594905"/>
            <a:ext cx="100583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7AB56-0294-4F4A-B16B-0E4C33E489A8}"/>
              </a:ext>
            </a:extLst>
          </p:cNvPr>
          <p:cNvSpPr/>
          <p:nvPr/>
        </p:nvSpPr>
        <p:spPr>
          <a:xfrm>
            <a:off x="27889199" y="37594905"/>
            <a:ext cx="4114799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683F5E-BEE2-4A1D-937D-FEFE624E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1420456"/>
            <a:ext cx="11443062" cy="129311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E00E00E-A29C-4ACD-98AC-EF88432876B9}"/>
              </a:ext>
            </a:extLst>
          </p:cNvPr>
          <p:cNvSpPr txBox="1"/>
          <p:nvPr/>
        </p:nvSpPr>
        <p:spPr>
          <a:xfrm>
            <a:off x="1358537" y="8188486"/>
            <a:ext cx="12281264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Introduction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14.25” long</a:t>
            </a:r>
          </a:p>
          <a:p>
            <a:pPr marL="42862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Use short paragraphs and bullet points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produces an 36”x 48” VERTICAL poster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This template provides guides for setting up your poster for Celebration Day 2025</a:t>
            </a:r>
          </a:p>
          <a:p>
            <a:endParaRPr lang="en-US" sz="4000" dirty="0">
              <a:solidFill>
                <a:srgbClr val="124172"/>
              </a:solidFill>
              <a:latin typeface="Franklin Gothic Book" panose="020B05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Fonts and styles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Unless otherwise stated, informational text in each box should be: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consistent in size and font across all boxes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smaller than 30 pt. Franklin Gothic Book </a:t>
            </a:r>
          </a:p>
          <a:p>
            <a:pPr marL="860425" lvl="1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Franklin Gothic Book" panose="020B0503020102020204" pitchFamily="34" charset="0"/>
              </a:rPr>
              <a:t>not larger than 40 pt. Franklin Gothic Book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AD4A23-D88F-48F7-A92A-3C63D44D4917}"/>
              </a:ext>
            </a:extLst>
          </p:cNvPr>
          <p:cNvSpPr txBox="1"/>
          <p:nvPr/>
        </p:nvSpPr>
        <p:spPr>
          <a:xfrm>
            <a:off x="14678297" y="8188486"/>
            <a:ext cx="17064446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Methods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- 10.5”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r>
              <a:rPr lang="en-US" sz="40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Bulleted lists &amp; separating content </a:t>
            </a:r>
          </a:p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using large paragraphs on your poster.  Do not cut &amp; paste your abstract onto 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the poster.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Bulleted lists combined with headings will help your user understand your key points. You can use the bulleted list template below: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Here’s an example of a bulleted list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And here </a:t>
            </a:r>
          </a:p>
          <a:p>
            <a:pPr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can also try using the following format to summarize key points: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1: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2: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</a:p>
          <a:p>
            <a:pPr>
              <a:buClr>
                <a:srgbClr val="124172"/>
              </a:buClr>
            </a:pPr>
            <a:r>
              <a:rPr lang="en-US" sz="36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Key point 3: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 Lorem ipsum </a:t>
            </a:r>
            <a:endParaRPr lang="en-US" sz="800" dirty="0">
              <a:latin typeface="Franklin Gothic Book" panose="020B05030201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2E9A4D-597A-4B4F-AADC-1EFDFA8AECF5}"/>
              </a:ext>
            </a:extLst>
          </p:cNvPr>
          <p:cNvSpPr txBox="1"/>
          <p:nvPr/>
        </p:nvSpPr>
        <p:spPr>
          <a:xfrm>
            <a:off x="18000617" y="31160111"/>
            <a:ext cx="137421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Discussion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cap="all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- 7” tall x 14.25” long</a:t>
            </a:r>
          </a:p>
          <a:p>
            <a:pPr marL="42675">
              <a:buClr>
                <a:srgbClr val="124172"/>
              </a:buClr>
            </a:pP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Icons are also a great way to add imagery to your poster.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Below are some icons you can use. </a:t>
            </a:r>
          </a:p>
          <a:p>
            <a:pPr marL="403225" indent="-360363">
              <a:spcAft>
                <a:spcPts val="56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you use these icons, please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add “Icons designed by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Freepik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”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in your references. Resize as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needed. You can also search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for others that are free.</a:t>
            </a:r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5B8C97C-DF67-4645-8617-ED34432388BC}"/>
              </a:ext>
            </a:extLst>
          </p:cNvPr>
          <p:cNvSpPr txBox="1"/>
          <p:nvPr/>
        </p:nvSpPr>
        <p:spPr>
          <a:xfrm>
            <a:off x="18000617" y="38011410"/>
            <a:ext cx="9659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REFERENCES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1B5597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 6” tall x 9.5” long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References – 18 pt. – 20 pt. font</a:t>
            </a:r>
          </a:p>
          <a:p>
            <a:endParaRPr lang="en-US" sz="4800" dirty="0"/>
          </a:p>
          <a:p>
            <a:r>
              <a:rPr lang="en-US" sz="6000" b="1" dirty="0">
                <a:solidFill>
                  <a:srgbClr val="1B5597"/>
                </a:solidFill>
                <a:latin typeface="Franklin Gothic Medium" panose="020B0603020102020204" pitchFamily="34" charset="0"/>
              </a:rPr>
              <a:t>ACKNOWLEDGEMENTS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Acknowledgements– 18 pt. – 20 pt. font</a:t>
            </a:r>
          </a:p>
          <a:p>
            <a:r>
              <a:rPr lang="en-US" sz="3600" dirty="0">
                <a:latin typeface="Franklin Gothic Medium" panose="020B0603020102020204" pitchFamily="34" charset="0"/>
              </a:rPr>
              <a:t> 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F29063E-D08A-445B-AF57-6A1F1D919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872" y="34419137"/>
            <a:ext cx="1072234" cy="108752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7151E29-BF4A-4082-BC92-534266D92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4419137"/>
            <a:ext cx="720102" cy="97135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31094AA-E59D-45BA-883B-00EDE2A7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272" y="34419137"/>
            <a:ext cx="1060657" cy="96746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F8AE9BD-2E9D-4448-9E61-EACC17D50F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997" y="34397374"/>
            <a:ext cx="700411" cy="113105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D7CCB66-3510-454C-846A-33BC2CBB51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597" y="34443879"/>
            <a:ext cx="1137910" cy="67087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CAEEA90-31C1-4F39-B213-FD65C8F247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845" y="36030222"/>
            <a:ext cx="1260584" cy="87887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A9F45B4-8365-4ABF-9729-DEF9B549FE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717" y="35933008"/>
            <a:ext cx="978891" cy="91485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DB70A60-1DC7-4FA4-81F5-91006D52A9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09" y="35933011"/>
            <a:ext cx="850085" cy="82541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2912B1B-E2B0-4CD5-B502-D08D9AB8E1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228" y="35905785"/>
            <a:ext cx="858022" cy="84516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BD6FA2E-BCA9-402C-ADC9-0DA307649E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832" y="35873275"/>
            <a:ext cx="1137910" cy="840445"/>
          </a:xfrm>
          <a:prstGeom prst="rect">
            <a:avLst/>
          </a:prstGeom>
        </p:spPr>
      </p:pic>
      <p:graphicFrame>
        <p:nvGraphicFramePr>
          <p:cNvPr id="83" name="Chart 82">
            <a:extLst>
              <a:ext uri="{FF2B5EF4-FFF2-40B4-BE49-F238E27FC236}">
                <a16:creationId xmlns:a16="http://schemas.microsoft.com/office/drawing/2014/main" id="{90522968-4977-403A-ABFB-57AECBD91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035005"/>
              </p:ext>
            </p:extLst>
          </p:nvPr>
        </p:nvGraphicFramePr>
        <p:xfrm>
          <a:off x="25945747" y="22464009"/>
          <a:ext cx="6201293" cy="434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7F7D3141-0CC9-4DB4-9E46-F5EAFBAC9583}"/>
              </a:ext>
            </a:extLst>
          </p:cNvPr>
          <p:cNvSpPr txBox="1"/>
          <p:nvPr/>
        </p:nvSpPr>
        <p:spPr>
          <a:xfrm>
            <a:off x="1358537" y="18022315"/>
            <a:ext cx="29681187" cy="671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RESULTS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- 14” tall x 34” long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pPr>
              <a:spcAft>
                <a:spcPts val="280"/>
              </a:spcAft>
            </a:pPr>
            <a:r>
              <a:rPr lang="en-US" sz="4400" b="1" i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Great posters have results presented using great graphics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When inserting a photo do not add borders or other enhancements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Photos should have associated captions. Several options are shown below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Avoid adding blurry photos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You may include charts in your poster. If possible, utilize the templates provided 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to display your data to create a cohesive look and feel 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If using screenshots of your tables, ensure images are high-quality/high resolution 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1D6CC2A-3D5C-408E-BFEC-298440E10B62}"/>
              </a:ext>
            </a:extLst>
          </p:cNvPr>
          <p:cNvSpPr txBox="1"/>
          <p:nvPr/>
        </p:nvSpPr>
        <p:spPr>
          <a:xfrm>
            <a:off x="4822104" y="25588842"/>
            <a:ext cx="36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23D3C60-0429-4599-BE17-6F8ACA18ABA1}"/>
              </a:ext>
            </a:extLst>
          </p:cNvPr>
          <p:cNvSpPr txBox="1"/>
          <p:nvPr/>
        </p:nvSpPr>
        <p:spPr>
          <a:xfrm>
            <a:off x="12586285" y="28148672"/>
            <a:ext cx="381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UF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91" name="Rectangular Callout 100">
            <a:extLst>
              <a:ext uri="{FF2B5EF4-FFF2-40B4-BE49-F238E27FC236}">
                <a16:creationId xmlns:a16="http://schemas.microsoft.com/office/drawing/2014/main" id="{73A923F5-7423-4EEC-8D04-927420C52E6A}"/>
              </a:ext>
            </a:extLst>
          </p:cNvPr>
          <p:cNvSpPr/>
          <p:nvPr/>
        </p:nvSpPr>
        <p:spPr>
          <a:xfrm>
            <a:off x="11717383" y="28996179"/>
            <a:ext cx="1890272" cy="545675"/>
          </a:xfrm>
          <a:prstGeom prst="rect">
            <a:avLst/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UF Health</a:t>
            </a:r>
          </a:p>
        </p:txBody>
      </p:sp>
      <p:sp>
        <p:nvSpPr>
          <p:cNvPr id="92" name="Rectangular Callout 106">
            <a:extLst>
              <a:ext uri="{FF2B5EF4-FFF2-40B4-BE49-F238E27FC236}">
                <a16:creationId xmlns:a16="http://schemas.microsoft.com/office/drawing/2014/main" id="{DC98B400-8F65-448A-85AD-13CDAA51FFA7}"/>
              </a:ext>
            </a:extLst>
          </p:cNvPr>
          <p:cNvSpPr/>
          <p:nvPr/>
        </p:nvSpPr>
        <p:spPr>
          <a:xfrm>
            <a:off x="4205241" y="28266514"/>
            <a:ext cx="3240737" cy="1202757"/>
          </a:xfrm>
          <a:prstGeom prst="wedgeRectCallout">
            <a:avLst>
              <a:gd name="adj1" fmla="val -64417"/>
              <a:gd name="adj2" fmla="val -20721"/>
            </a:avLst>
          </a:prstGeom>
          <a:solidFill>
            <a:srgbClr val="12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Figure 1.0 Organizational Structure of UF</a:t>
            </a:r>
          </a:p>
        </p:txBody>
      </p:sp>
      <p:pic>
        <p:nvPicPr>
          <p:cNvPr id="93" name="Picture 92" descr="statnet.png">
            <a:extLst>
              <a:ext uri="{FF2B5EF4-FFF2-40B4-BE49-F238E27FC236}">
                <a16:creationId xmlns:a16="http://schemas.microsoft.com/office/drawing/2014/main" id="{BAD93F9A-810D-4ED0-98AE-AF9675362FC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7728" t="8552" r="6587" b="8690"/>
          <a:stretch/>
        </p:blipFill>
        <p:spPr>
          <a:xfrm>
            <a:off x="9143935" y="25339997"/>
            <a:ext cx="2286001" cy="2207929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BEC18D7-78A7-459D-A8FB-7D4F940A5A57}"/>
              </a:ext>
            </a:extLst>
          </p:cNvPr>
          <p:cNvSpPr txBox="1"/>
          <p:nvPr/>
        </p:nvSpPr>
        <p:spPr>
          <a:xfrm>
            <a:off x="9144928" y="24398272"/>
            <a:ext cx="5336070" cy="830997"/>
          </a:xfrm>
          <a:prstGeom prst="rect">
            <a:avLst/>
          </a:prstGeom>
          <a:solidFill>
            <a:schemeClr val="bg1"/>
          </a:solidFill>
          <a:ln w="12700">
            <a:solidFill>
              <a:srgbClr val="12417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1.0 Organizational Structure of the University of Florida</a:t>
            </a:r>
          </a:p>
        </p:txBody>
      </p: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D129E533-BCA4-45A6-8F12-6544EFFDC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02867"/>
              </p:ext>
            </p:extLst>
          </p:nvPr>
        </p:nvGraphicFramePr>
        <p:xfrm>
          <a:off x="19508959" y="18594612"/>
          <a:ext cx="10749291" cy="332864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583097">
                  <a:extLst>
                    <a:ext uri="{9D8B030D-6E8A-4147-A177-3AD203B41FA5}">
                      <a16:colId xmlns:a16="http://schemas.microsoft.com/office/drawing/2014/main" val="497723813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2547619611"/>
                    </a:ext>
                  </a:extLst>
                </a:gridCol>
                <a:gridCol w="3583097">
                  <a:extLst>
                    <a:ext uri="{9D8B030D-6E8A-4147-A177-3AD203B41FA5}">
                      <a16:colId xmlns:a16="http://schemas.microsoft.com/office/drawing/2014/main" val="1892639966"/>
                    </a:ext>
                  </a:extLst>
                </a:gridCol>
              </a:tblGrid>
              <a:tr h="88421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Data: Example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#1</a:t>
                      </a:r>
                      <a:endParaRPr lang="en-US" sz="3200" dirty="0">
                        <a:solidFill>
                          <a:schemeClr val="bg1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 marL="21336" marR="21336" marT="10668" marB="10668" anchor="ctr">
                    <a:solidFill>
                      <a:srgbClr val="12417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993964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1885476930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688632458"/>
                  </a:ext>
                </a:extLst>
              </a:tr>
              <a:tr h="8148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Data</a:t>
                      </a:r>
                    </a:p>
                  </a:txBody>
                  <a:tcPr marL="21336" marR="21336" marT="10668" marB="10668" anchor="ctr"/>
                </a:tc>
                <a:extLst>
                  <a:ext uri="{0D108BD9-81ED-4DB2-BD59-A6C34878D82A}">
                    <a16:rowId xmlns:a16="http://schemas.microsoft.com/office/drawing/2014/main" val="3084194596"/>
                  </a:ext>
                </a:extLst>
              </a:tr>
            </a:tbl>
          </a:graphicData>
        </a:graphic>
      </p:graphicFrame>
      <p:sp>
        <p:nvSpPr>
          <p:cNvPr id="99" name="Rectangle 98">
            <a:extLst>
              <a:ext uri="{FF2B5EF4-FFF2-40B4-BE49-F238E27FC236}">
                <a16:creationId xmlns:a16="http://schemas.microsoft.com/office/drawing/2014/main" id="{29A23A7F-1795-4C90-8BB8-4C3BFDAD86BF}"/>
              </a:ext>
            </a:extLst>
          </p:cNvPr>
          <p:cNvSpPr/>
          <p:nvPr/>
        </p:nvSpPr>
        <p:spPr>
          <a:xfrm>
            <a:off x="26944676" y="27678951"/>
            <a:ext cx="4652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 Headers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30 pt. – 36 pt. font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Data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24 pt. – 30 pt. font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3A2197B-61A2-4374-90A0-1D1616D1F0DB}"/>
              </a:ext>
            </a:extLst>
          </p:cNvPr>
          <p:cNvSpPr/>
          <p:nvPr/>
        </p:nvSpPr>
        <p:spPr>
          <a:xfrm>
            <a:off x="28058202" y="38157336"/>
            <a:ext cx="3815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Utilize this space </a:t>
            </a:r>
          </a:p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for a QR code that</a:t>
            </a:r>
          </a:p>
          <a:p>
            <a:pPr marL="42862" algn="ctr">
              <a:buClr>
                <a:srgbClr val="124172"/>
              </a:buClr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Links to supplemental information/video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2053C226-9AA8-4F99-A762-0F110BB8E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49433"/>
              </p:ext>
            </p:extLst>
          </p:nvPr>
        </p:nvGraphicFramePr>
        <p:xfrm>
          <a:off x="18078213" y="23646349"/>
          <a:ext cx="8013468" cy="606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45" name="Picture 44" descr="statnet.png">
            <a:extLst>
              <a:ext uri="{FF2B5EF4-FFF2-40B4-BE49-F238E27FC236}">
                <a16:creationId xmlns:a16="http://schemas.microsoft.com/office/drawing/2014/main" id="{99BA4470-4379-4B4E-990C-5C13B04F2D4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7728" t="8552" r="6587" b="8690"/>
          <a:stretch/>
        </p:blipFill>
        <p:spPr>
          <a:xfrm>
            <a:off x="1416820" y="24905563"/>
            <a:ext cx="2286001" cy="2207929"/>
          </a:xfrm>
          <a:prstGeom prst="rect">
            <a:avLst/>
          </a:prstGeom>
        </p:spPr>
      </p:pic>
      <p:pic>
        <p:nvPicPr>
          <p:cNvPr id="46" name="Picture 45" descr="statnet.png">
            <a:extLst>
              <a:ext uri="{FF2B5EF4-FFF2-40B4-BE49-F238E27FC236}">
                <a16:creationId xmlns:a16="http://schemas.microsoft.com/office/drawing/2014/main" id="{4F8EE3A0-964C-4292-8B4D-70F86891DD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7728" t="8552" r="6587" b="8690"/>
          <a:stretch/>
        </p:blipFill>
        <p:spPr>
          <a:xfrm>
            <a:off x="1416821" y="27763927"/>
            <a:ext cx="2286001" cy="2207929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395E5A-589F-459D-8182-CF5A4B3C42AD}"/>
              </a:ext>
            </a:extLst>
          </p:cNvPr>
          <p:cNvCxnSpPr>
            <a:cxnSpLocks/>
          </p:cNvCxnSpPr>
          <p:nvPr/>
        </p:nvCxnSpPr>
        <p:spPr>
          <a:xfrm flipH="1">
            <a:off x="3702821" y="26009527"/>
            <a:ext cx="970556" cy="0"/>
          </a:xfrm>
          <a:prstGeom prst="straightConnector1">
            <a:avLst/>
          </a:prstGeom>
          <a:ln w="50800" cap="sq">
            <a:solidFill>
              <a:srgbClr val="124172"/>
            </a:solidFill>
            <a:headEnd type="none" w="med" len="med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tatnet.png">
            <a:extLst>
              <a:ext uri="{FF2B5EF4-FFF2-40B4-BE49-F238E27FC236}">
                <a16:creationId xmlns:a16="http://schemas.microsoft.com/office/drawing/2014/main" id="{1C1CD4DF-216B-4C2A-82FD-C84076DCAC6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7728" t="8552" r="6587" b="8690"/>
          <a:stretch/>
        </p:blipFill>
        <p:spPr>
          <a:xfrm>
            <a:off x="8811353" y="27951040"/>
            <a:ext cx="2286001" cy="2207929"/>
          </a:xfrm>
          <a:prstGeom prst="rect">
            <a:avLst/>
          </a:prstGeom>
        </p:spPr>
      </p:pic>
      <p:sp>
        <p:nvSpPr>
          <p:cNvPr id="96" name="Arc 95">
            <a:extLst>
              <a:ext uri="{FF2B5EF4-FFF2-40B4-BE49-F238E27FC236}">
                <a16:creationId xmlns:a16="http://schemas.microsoft.com/office/drawing/2014/main" id="{3C195BF1-9B4D-422F-9F9C-DFA0A8FBD743}"/>
              </a:ext>
            </a:extLst>
          </p:cNvPr>
          <p:cNvSpPr/>
          <p:nvPr/>
        </p:nvSpPr>
        <p:spPr>
          <a:xfrm rot="15135677">
            <a:off x="10565927" y="28329148"/>
            <a:ext cx="1424864" cy="1873179"/>
          </a:xfrm>
          <a:prstGeom prst="arc">
            <a:avLst>
              <a:gd name="adj1" fmla="val 8948192"/>
              <a:gd name="adj2" fmla="val 15068933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828AAB94-1395-419F-A3F1-74D6F0C6AF61}"/>
              </a:ext>
            </a:extLst>
          </p:cNvPr>
          <p:cNvSpPr/>
          <p:nvPr/>
        </p:nvSpPr>
        <p:spPr>
          <a:xfrm rot="4839691">
            <a:off x="11209228" y="27711786"/>
            <a:ext cx="1041683" cy="1709185"/>
          </a:xfrm>
          <a:prstGeom prst="arc">
            <a:avLst>
              <a:gd name="adj1" fmla="val 7110310"/>
              <a:gd name="adj2" fmla="val 15386471"/>
            </a:avLst>
          </a:prstGeom>
          <a:ln w="50800">
            <a:solidFill>
              <a:srgbClr val="124172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C835CC-7E95-41F9-994B-B03A289CA8FE}"/>
              </a:ext>
            </a:extLst>
          </p:cNvPr>
          <p:cNvSpPr txBox="1"/>
          <p:nvPr/>
        </p:nvSpPr>
        <p:spPr>
          <a:xfrm>
            <a:off x="1358537" y="31186238"/>
            <a:ext cx="1574905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CONCLUSIONS</a:t>
            </a:r>
            <a:r>
              <a:rPr lang="en-US" sz="6000" b="1" cap="all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6000" dirty="0">
                <a:solidFill>
                  <a:srgbClr val="005596"/>
                </a:solidFill>
                <a:latin typeface="Franklin Gothic Medium" panose="020B0603020102020204" pitchFamily="34" charset="0"/>
              </a:rPr>
              <a:t>(60 pt. font)</a:t>
            </a:r>
            <a:endParaRPr lang="en-US" sz="6000" b="1" dirty="0">
              <a:solidFill>
                <a:srgbClr val="005596"/>
              </a:solidFill>
              <a:latin typeface="Franklin Gothic Medium" panose="020B0603020102020204" pitchFamily="34" charset="0"/>
            </a:endParaRPr>
          </a:p>
          <a:p>
            <a:r>
              <a:rPr lang="en-US" sz="3600" dirty="0">
                <a:latin typeface="Franklin Gothic Medium" panose="020B0603020102020204" pitchFamily="34" charset="0"/>
              </a:rPr>
              <a:t>Dimensions for this section - 13.5” tall x 19.5” long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Make sure you FIRST save your 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as a PowerPoint file</a:t>
            </a:r>
          </a:p>
          <a:p>
            <a:pPr marL="403225" indent="-360363"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Save file using this naming convention: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lastnamefirstname.firstwordofyourposter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(example)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KalynychColleen.Sepsis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  <a:p>
            <a:pPr marL="403225" indent="-360363">
              <a:spcAft>
                <a:spcPts val="1200"/>
              </a:spcAft>
              <a:buClr>
                <a:srgbClr val="124172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Upload your file using the Google link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</a:b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provided in the acceptance email</a:t>
            </a:r>
          </a:p>
          <a:p>
            <a:endParaRPr lang="en-US" sz="3600" dirty="0">
              <a:latin typeface="Franklin Gothic Medium" panose="020B06030201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DA55850-04EF-4BB1-9858-83236742F4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72" y="34109894"/>
            <a:ext cx="6022603" cy="637864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B171587-B2CB-4DD2-B8DE-4012F6530C81}"/>
              </a:ext>
            </a:extLst>
          </p:cNvPr>
          <p:cNvSpPr txBox="1"/>
          <p:nvPr/>
        </p:nvSpPr>
        <p:spPr>
          <a:xfrm>
            <a:off x="11150855" y="33220597"/>
            <a:ext cx="6071038" cy="83099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24172"/>
                </a:solidFill>
                <a:latin typeface="Franklin Gothic Book" panose="020B0503020102020204" pitchFamily="34" charset="0"/>
              </a:rPr>
              <a:t>Figure 2.0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Chest x-ray showing </a:t>
            </a:r>
            <a:r>
              <a:rPr lang="en-US" sz="2400" dirty="0" err="1">
                <a:solidFill>
                  <a:srgbClr val="124172"/>
                </a:solidFill>
                <a:latin typeface="Franklin Gothic Book" panose="020B0503020102020204" pitchFamily="34" charset="0"/>
              </a:rPr>
              <a:t>miliary</a:t>
            </a:r>
            <a:r>
              <a:rPr lang="en-US" sz="2400" dirty="0">
                <a:solidFill>
                  <a:srgbClr val="124172"/>
                </a:solidFill>
                <a:latin typeface="Franklin Gothic Book" panose="020B0503020102020204" pitchFamily="34" charset="0"/>
              </a:rPr>
              <a:t> tuberculosis</a:t>
            </a:r>
          </a:p>
        </p:txBody>
      </p:sp>
    </p:spTree>
    <p:extLst>
      <p:ext uri="{BB962C8B-B14F-4D97-AF65-F5344CB8AC3E}">
        <p14:creationId xmlns:p14="http://schemas.microsoft.com/office/powerpoint/2010/main" val="351571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608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Medium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O'Leary, Jessica</dc:creator>
  <cp:lastModifiedBy>Sevigny, Tyler</cp:lastModifiedBy>
  <cp:revision>22</cp:revision>
  <dcterms:created xsi:type="dcterms:W3CDTF">2025-01-24T17:12:17Z</dcterms:created>
  <dcterms:modified xsi:type="dcterms:W3CDTF">2025-03-17T14:50:38Z</dcterms:modified>
</cp:coreProperties>
</file>